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50C626-E09A-ABCE-CD24-2CF4DC9EEAB9}" v="4" dt="2026-08-04T20:14:06.7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216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columbialand.org/wp-content/uploads/2026/06/tcf_updated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columbialand.org/get-outside/clc-properties/tcf-paddlers/?_gl=1*oekh1a*_up*MQ..*_ga*NDI4NDU4MDkxLjE3ODU3Njg0NTc.*_ga_PBVJBJL2PE*czE3ODU3Njg0NTUkbzEkZzAkdDE3ODU3Njg0NTUkajYwJGwwJGgw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79A3DB-4C29-78DF-35F0-88B928CFBF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9309"/>
            <a:ext cx="12385964" cy="6987309"/>
          </a:xfrm>
          <a:prstGeom prst="rect">
            <a:avLst/>
          </a:prstGeom>
        </p:spPr>
      </p:pic>
      <p:grpSp>
        <p:nvGrpSpPr>
          <p:cNvPr id="4" name="Google Shape;55;p13">
            <a:extLst>
              <a:ext uri="{FF2B5EF4-FFF2-40B4-BE49-F238E27FC236}">
                <a16:creationId xmlns:a16="http://schemas.microsoft.com/office/drawing/2014/main" id="{95953775-AC4D-0464-AC51-A4DD0607F9D4}"/>
              </a:ext>
            </a:extLst>
          </p:cNvPr>
          <p:cNvGrpSpPr/>
          <p:nvPr/>
        </p:nvGrpSpPr>
        <p:grpSpPr>
          <a:xfrm>
            <a:off x="1472520" y="608818"/>
            <a:ext cx="9253826" cy="1679289"/>
            <a:chOff x="909600" y="142007"/>
            <a:chExt cx="7324800" cy="1613100"/>
          </a:xfrm>
        </p:grpSpPr>
        <p:sp>
          <p:nvSpPr>
            <p:cNvPr id="5" name="Google Shape;56;p13">
              <a:extLst>
                <a:ext uri="{FF2B5EF4-FFF2-40B4-BE49-F238E27FC236}">
                  <a16:creationId xmlns:a16="http://schemas.microsoft.com/office/drawing/2014/main" id="{783D7E24-1F69-598E-1DA9-308F42A98DC0}"/>
                </a:ext>
              </a:extLst>
            </p:cNvPr>
            <p:cNvSpPr/>
            <p:nvPr/>
          </p:nvSpPr>
          <p:spPr>
            <a:xfrm>
              <a:off x="909600" y="142007"/>
              <a:ext cx="7324800" cy="1613100"/>
            </a:xfrm>
            <a:prstGeom prst="roundRect">
              <a:avLst>
                <a:gd name="adj" fmla="val 16667"/>
              </a:avLst>
            </a:prstGeom>
            <a:solidFill>
              <a:srgbClr val="11502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57;p13">
              <a:extLst>
                <a:ext uri="{FF2B5EF4-FFF2-40B4-BE49-F238E27FC236}">
                  <a16:creationId xmlns:a16="http://schemas.microsoft.com/office/drawing/2014/main" id="{37616C4F-7FB2-5898-B0C2-BADAE4985EC6}"/>
                </a:ext>
              </a:extLst>
            </p:cNvPr>
            <p:cNvSpPr txBox="1"/>
            <p:nvPr/>
          </p:nvSpPr>
          <p:spPr>
            <a:xfrm>
              <a:off x="1093195" y="331377"/>
              <a:ext cx="6952175" cy="942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3600" b="1" dirty="0">
                  <a:solidFill>
                    <a:srgbClr val="F5F8F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Preparing to Visit </a:t>
              </a:r>
              <a:r>
                <a:rPr lang="en" sz="3600" b="1" dirty="0" err="1">
                  <a:solidFill>
                    <a:srgbClr val="F5F8F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Taghkanic</a:t>
              </a:r>
              <a:r>
                <a:rPr lang="en" sz="3600" b="1" dirty="0">
                  <a:solidFill>
                    <a:srgbClr val="F5F8F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 Community Forest </a:t>
              </a:r>
              <a:endParaRPr lang="en-US" sz="3600" b="1">
                <a:solidFill>
                  <a:srgbClr val="F5F8F6"/>
                </a:solidFill>
                <a:latin typeface="Century Gothic"/>
                <a:ea typeface="Century Gothic"/>
                <a:cs typeface="Century Gothic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C9782AA3-9145-00DC-A75C-34D219189F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595"/>
          <a:stretch>
            <a:fillRect/>
          </a:stretch>
        </p:blipFill>
        <p:spPr>
          <a:xfrm>
            <a:off x="10882012" y="5661282"/>
            <a:ext cx="881516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3;p14">
            <a:extLst>
              <a:ext uri="{FF2B5EF4-FFF2-40B4-BE49-F238E27FC236}">
                <a16:creationId xmlns:a16="http://schemas.microsoft.com/office/drawing/2014/main" id="{2C607851-CB59-49DD-82E8-52A8379BBF73}"/>
              </a:ext>
            </a:extLst>
          </p:cNvPr>
          <p:cNvSpPr/>
          <p:nvPr/>
        </p:nvSpPr>
        <p:spPr>
          <a:xfrm>
            <a:off x="904074" y="4046475"/>
            <a:ext cx="10173786" cy="2360675"/>
          </a:xfrm>
          <a:prstGeom prst="roundRect">
            <a:avLst>
              <a:gd name="adj" fmla="val 16667"/>
            </a:avLst>
          </a:prstGeom>
          <a:solidFill>
            <a:srgbClr val="11502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1500" dirty="0">
                <a:solidFill>
                  <a:srgbClr val="F5F8F6"/>
                </a:solidFill>
                <a:latin typeface="Century Gothic"/>
              </a:rPr>
              <a:t>Before I go to </a:t>
            </a:r>
            <a:r>
              <a:rPr lang="en" sz="1500" dirty="0" err="1">
                <a:solidFill>
                  <a:srgbClr val="F5F8F6"/>
                </a:solidFill>
                <a:latin typeface="Century Gothic"/>
              </a:rPr>
              <a:t>Taghkanic</a:t>
            </a:r>
            <a:r>
              <a:rPr lang="en" sz="1500" dirty="0">
                <a:solidFill>
                  <a:srgbClr val="F5F8F6"/>
                </a:solidFill>
                <a:latin typeface="Century Gothic"/>
              </a:rPr>
              <a:t> Community Forest, I will remember to</a:t>
            </a:r>
            <a:endParaRPr lang="en-US" sz="1500" dirty="0">
              <a:latin typeface="Century Gothic"/>
            </a:endParaRPr>
          </a:p>
          <a:p>
            <a:pPr marL="457200" indent="-323850">
              <a:buFont typeface="Century Gothic,Sans-Serif"/>
              <a:buChar char="-"/>
            </a:pPr>
            <a:r>
              <a:rPr lang="en" sz="1500">
                <a:solidFill>
                  <a:srgbClr val="F5F8F6"/>
                </a:solidFill>
                <a:latin typeface="Century Gothic"/>
              </a:rPr>
              <a:t>wear weather appropriate clothes</a:t>
            </a:r>
            <a:endParaRPr lang="en-US" sz="1500">
              <a:latin typeface="Century Gothic"/>
            </a:endParaRPr>
          </a:p>
          <a:p>
            <a:pPr marL="457200" indent="-323850">
              <a:buFont typeface="Century Gothic,Sans-Serif"/>
              <a:buChar char="-"/>
            </a:pPr>
            <a:r>
              <a:rPr lang="en" sz="1500">
                <a:solidFill>
                  <a:srgbClr val="F5F8F6"/>
                </a:solidFill>
                <a:latin typeface="Century Gothic"/>
              </a:rPr>
              <a:t>fill a water bottle for when I feel thirsty</a:t>
            </a:r>
            <a:endParaRPr lang="en-US" sz="1500">
              <a:latin typeface="Century Gothic"/>
            </a:endParaRPr>
          </a:p>
          <a:p>
            <a:pPr marL="457200" indent="-323850">
              <a:buFont typeface="Century Gothic,Sans-Serif"/>
              <a:buChar char="-"/>
            </a:pPr>
            <a:r>
              <a:rPr lang="en" sz="1500">
                <a:solidFill>
                  <a:srgbClr val="F5F8F6"/>
                </a:solidFill>
                <a:latin typeface="Century Gothic"/>
              </a:rPr>
              <a:t>pack a snack for when I feel hungry</a:t>
            </a:r>
            <a:endParaRPr lang="en-US" sz="1500">
              <a:latin typeface="Century Gothic"/>
            </a:endParaRPr>
          </a:p>
          <a:p>
            <a:endParaRPr lang="en-US" sz="1500" dirty="0">
              <a:latin typeface="Century Gothic"/>
            </a:endParaRPr>
          </a:p>
          <a:p>
            <a:r>
              <a:rPr lang="en" sz="1500" dirty="0">
                <a:solidFill>
                  <a:srgbClr val="F5F8F6"/>
                </a:solidFill>
                <a:latin typeface="Century Gothic"/>
              </a:rPr>
              <a:t>I will also remember that there are no restrooms, so I will use the toilet before going to </a:t>
            </a:r>
            <a:r>
              <a:rPr lang="en" sz="1500" dirty="0" err="1">
                <a:solidFill>
                  <a:srgbClr val="F5F8F6"/>
                </a:solidFill>
                <a:latin typeface="Century Gothic"/>
              </a:rPr>
              <a:t>Taghkanic</a:t>
            </a:r>
            <a:r>
              <a:rPr lang="en" sz="1500" dirty="0">
                <a:solidFill>
                  <a:srgbClr val="F5F8F6"/>
                </a:solidFill>
                <a:latin typeface="Century Gothic"/>
              </a:rPr>
              <a:t> Community Forest </a:t>
            </a:r>
            <a:endParaRPr lang="en-US" sz="1500" dirty="0">
              <a:latin typeface="Century Gothic"/>
            </a:endParaRP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05B8A8-F3CC-7528-DBCB-6290FD8FE7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595" b="-595"/>
          <a:stretch>
            <a:fillRect/>
          </a:stretch>
        </p:blipFill>
        <p:spPr>
          <a:xfrm>
            <a:off x="10847688" y="450850"/>
            <a:ext cx="881516" cy="881516"/>
          </a:xfrm>
          <a:prstGeom prst="rect">
            <a:avLst/>
          </a:prstGeom>
        </p:spPr>
      </p:pic>
      <p:pic>
        <p:nvPicPr>
          <p:cNvPr id="2" name="Picture 1" descr="Clipart dress up clothes">
            <a:extLst>
              <a:ext uri="{FF2B5EF4-FFF2-40B4-BE49-F238E27FC236}">
                <a16:creationId xmlns:a16="http://schemas.microsoft.com/office/drawing/2014/main" id="{52CD276C-9E3E-4827-8EBE-888FD0DEAA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599" y="906184"/>
            <a:ext cx="3378289" cy="25228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6D32091-EA67-9725-539E-9216C05D2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72994">
            <a:off x="4487796" y="1282963"/>
            <a:ext cx="2051050" cy="20510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8EECBB-F25A-140D-593C-4DB8C8803A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498" y="1026553"/>
            <a:ext cx="2239327" cy="223932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A00129B-47A1-2C3E-E3AD-24A7DA2E90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650" y="826894"/>
            <a:ext cx="1909647" cy="19096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84898B3-BDD9-4279-F062-2D55899007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474" y="1900088"/>
            <a:ext cx="2048313" cy="190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960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5">
            <a:extLst>
              <a:ext uri="{FF2B5EF4-FFF2-40B4-BE49-F238E27FC236}">
                <a16:creationId xmlns:a16="http://schemas.microsoft.com/office/drawing/2014/main" id="{3779F381-DEF9-F440-52F7-3BE1D0C87698}"/>
              </a:ext>
            </a:extLst>
          </p:cNvPr>
          <p:cNvSpPr/>
          <p:nvPr/>
        </p:nvSpPr>
        <p:spPr>
          <a:xfrm>
            <a:off x="721478" y="3733163"/>
            <a:ext cx="10432505" cy="2469443"/>
          </a:xfrm>
          <a:prstGeom prst="roundRect">
            <a:avLst>
              <a:gd name="adj" fmla="val 16667"/>
            </a:avLst>
          </a:prstGeom>
          <a:solidFill>
            <a:srgbClr val="11502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BABF32-8AA0-6A88-C6A0-4769E5F1A721}"/>
              </a:ext>
            </a:extLst>
          </p:cNvPr>
          <p:cNvSpPr txBox="1"/>
          <p:nvPr/>
        </p:nvSpPr>
        <p:spPr>
          <a:xfrm>
            <a:off x="1292538" y="3957659"/>
            <a:ext cx="9601197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" dirty="0">
                <a:solidFill>
                  <a:srgbClr val="F5F8F6"/>
                </a:solidFill>
                <a:latin typeface="Century Gothic"/>
              </a:rPr>
              <a:t>I am excited to go to the </a:t>
            </a:r>
            <a:r>
              <a:rPr lang="en" dirty="0" err="1">
                <a:solidFill>
                  <a:srgbClr val="F5F8F6"/>
                </a:solidFill>
                <a:latin typeface="Century Gothic"/>
              </a:rPr>
              <a:t>Taghkanic</a:t>
            </a:r>
            <a:r>
              <a:rPr lang="en" dirty="0">
                <a:solidFill>
                  <a:srgbClr val="F5F8F6"/>
                </a:solidFill>
                <a:latin typeface="Century Gothic"/>
              </a:rPr>
              <a:t> Community Forest soon.</a:t>
            </a:r>
            <a:endParaRPr lang="en-US" dirty="0">
              <a:solidFill>
                <a:srgbClr val="F5F8F6"/>
              </a:solidFill>
              <a:latin typeface="Century Gothic"/>
            </a:endParaRPr>
          </a:p>
          <a:p>
            <a:endParaRPr lang="en" dirty="0">
              <a:solidFill>
                <a:srgbClr val="F5F8F6"/>
              </a:solidFill>
              <a:latin typeface="Century Gothic"/>
            </a:endParaRPr>
          </a:p>
          <a:p>
            <a:r>
              <a:rPr lang="en" dirty="0">
                <a:solidFill>
                  <a:srgbClr val="F5F8F6"/>
                </a:solidFill>
                <a:latin typeface="Century Gothic"/>
              </a:rPr>
              <a:t>I am excited because I enjoy walks in the </a:t>
            </a:r>
            <a:r>
              <a:rPr lang="en">
                <a:solidFill>
                  <a:srgbClr val="F5F8F6"/>
                </a:solidFill>
                <a:latin typeface="Century Gothic"/>
              </a:rPr>
              <a:t>outdoors and</a:t>
            </a:r>
            <a:r>
              <a:rPr lang="en" dirty="0">
                <a:solidFill>
                  <a:srgbClr val="F5F8F6"/>
                </a:solidFill>
                <a:latin typeface="Century Gothic"/>
              </a:rPr>
              <a:t> maybe kayaking too.</a:t>
            </a:r>
          </a:p>
          <a:p>
            <a:endParaRPr lang="en" dirty="0">
              <a:solidFill>
                <a:srgbClr val="F5F8F6"/>
              </a:solidFill>
              <a:latin typeface="Century Gothic"/>
            </a:endParaRPr>
          </a:p>
          <a:p>
            <a:r>
              <a:rPr lang="en" err="1">
                <a:solidFill>
                  <a:srgbClr val="F5F8F6"/>
                </a:solidFill>
                <a:latin typeface="Century Gothic"/>
              </a:rPr>
              <a:t>Taghkanic</a:t>
            </a:r>
            <a:r>
              <a:rPr lang="en" dirty="0">
                <a:solidFill>
                  <a:srgbClr val="F5F8F6"/>
                </a:solidFill>
                <a:latin typeface="Century Gothic"/>
              </a:rPr>
              <a:t> Community Forest has trails that will take me through the forest, and kayaks to take me on the lake. I wil</a:t>
            </a:r>
            <a:r>
              <a:rPr lang="en">
                <a:solidFill>
                  <a:srgbClr val="F5F8F6"/>
                </a:solidFill>
                <a:latin typeface="Century Gothic"/>
              </a:rPr>
              <a:t>l get to use my senses of smell, touch, sight, and hearing to </a:t>
            </a:r>
            <a:r>
              <a:rPr lang="en" dirty="0">
                <a:solidFill>
                  <a:srgbClr val="F5F8F6"/>
                </a:solidFill>
                <a:latin typeface="Century Gothic"/>
              </a:rPr>
              <a:t>experience nature around me.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3DF339-1CD4-C335-7706-81719F4933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595" b="-595"/>
          <a:stretch>
            <a:fillRect/>
          </a:stretch>
        </p:blipFill>
        <p:spPr>
          <a:xfrm>
            <a:off x="11012445" y="292958"/>
            <a:ext cx="881516" cy="8815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D0CDF39-0458-93E6-42C3-8854048E76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538" y="655394"/>
            <a:ext cx="4026511" cy="26843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414A1F3-F58C-695B-ACFB-FA6DD073D2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671" y="655394"/>
            <a:ext cx="4026511" cy="268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235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9;p16">
            <a:extLst>
              <a:ext uri="{FF2B5EF4-FFF2-40B4-BE49-F238E27FC236}">
                <a16:creationId xmlns:a16="http://schemas.microsoft.com/office/drawing/2014/main" id="{5B71AB84-6A57-A3D4-E587-A40B23FDC98C}"/>
              </a:ext>
            </a:extLst>
          </p:cNvPr>
          <p:cNvSpPr/>
          <p:nvPr/>
        </p:nvSpPr>
        <p:spPr>
          <a:xfrm>
            <a:off x="597107" y="4365667"/>
            <a:ext cx="10767994" cy="1862882"/>
          </a:xfrm>
          <a:prstGeom prst="roundRect">
            <a:avLst>
              <a:gd name="adj" fmla="val 16667"/>
            </a:avLst>
          </a:prstGeom>
          <a:solidFill>
            <a:srgbClr val="11502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1CFD87-5188-4F19-1CE3-F9AD828E6EC7}"/>
              </a:ext>
            </a:extLst>
          </p:cNvPr>
          <p:cNvSpPr txBox="1"/>
          <p:nvPr/>
        </p:nvSpPr>
        <p:spPr>
          <a:xfrm>
            <a:off x="1161845" y="4575755"/>
            <a:ext cx="9862063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" dirty="0">
                <a:solidFill>
                  <a:srgbClr val="F5F8F6"/>
                </a:solidFill>
                <a:latin typeface="Century Gothic"/>
              </a:rPr>
              <a:t>First, I will see the sign that says we have arrived at </a:t>
            </a:r>
            <a:r>
              <a:rPr lang="en" dirty="0" err="1">
                <a:solidFill>
                  <a:srgbClr val="F5F8F6"/>
                </a:solidFill>
                <a:latin typeface="Century Gothic"/>
              </a:rPr>
              <a:t>Taghkanic</a:t>
            </a:r>
            <a:r>
              <a:rPr lang="en" dirty="0">
                <a:solidFill>
                  <a:srgbClr val="F5F8F6"/>
                </a:solidFill>
                <a:latin typeface="Century Gothic"/>
              </a:rPr>
              <a:t> Community Forest </a:t>
            </a:r>
            <a:endParaRPr lang="en-US" dirty="0">
              <a:latin typeface="Century Gothic"/>
            </a:endParaRPr>
          </a:p>
          <a:p>
            <a:endParaRPr lang="en-US" dirty="0">
              <a:latin typeface="Century Gothic"/>
            </a:endParaRPr>
          </a:p>
          <a:p>
            <a:r>
              <a:rPr lang="en">
                <a:solidFill>
                  <a:srgbClr val="F5F8F6"/>
                </a:solidFill>
                <a:latin typeface="Century Gothic"/>
              </a:rPr>
              <a:t>Then we will park in the parking lot and look at the map to decide what trails to take.</a:t>
            </a:r>
            <a:endParaRPr lang="en-US" dirty="0">
              <a:latin typeface="Century Gothic"/>
            </a:endParaRPr>
          </a:p>
          <a:p>
            <a:endParaRPr lang="en-US" dirty="0">
              <a:latin typeface="Century Gothic"/>
            </a:endParaRPr>
          </a:p>
          <a:p>
            <a:r>
              <a:rPr lang="en">
                <a:solidFill>
                  <a:srgbClr val="F5F8F6"/>
                </a:solidFill>
                <a:latin typeface="Century Gothic"/>
              </a:rPr>
              <a:t>I will be ready for my adventure with my water, snack and plan.</a:t>
            </a:r>
            <a:endParaRPr lang="en-US" dirty="0">
              <a:latin typeface="Century Gothic"/>
            </a:endParaRPr>
          </a:p>
          <a:p>
            <a:pPr algn="l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2B8C50-2EBD-C12A-A6D8-ED365FF541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595" b="-595"/>
          <a:stretch>
            <a:fillRect/>
          </a:stretch>
        </p:blipFill>
        <p:spPr>
          <a:xfrm>
            <a:off x="11026174" y="286093"/>
            <a:ext cx="881516" cy="8815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3239089-7CDB-0F89-9478-FF69A8A81E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792567" y="1018285"/>
            <a:ext cx="3692865" cy="24619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1A8A5DF-EF66-4778-B9FB-4534859D53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3702" y="1011762"/>
            <a:ext cx="3653730" cy="243581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FBBC021-29AE-E3B2-9783-D7D57392DA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939" y="895692"/>
            <a:ext cx="4060643" cy="270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269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9;p17">
            <a:extLst>
              <a:ext uri="{FF2B5EF4-FFF2-40B4-BE49-F238E27FC236}">
                <a16:creationId xmlns:a16="http://schemas.microsoft.com/office/drawing/2014/main" id="{F134BAA9-B419-01A2-1C78-B17C996D2ED9}"/>
              </a:ext>
            </a:extLst>
          </p:cNvPr>
          <p:cNvSpPr/>
          <p:nvPr/>
        </p:nvSpPr>
        <p:spPr>
          <a:xfrm>
            <a:off x="452945" y="4441366"/>
            <a:ext cx="10884131" cy="1867983"/>
          </a:xfrm>
          <a:prstGeom prst="roundRect">
            <a:avLst>
              <a:gd name="adj" fmla="val 16667"/>
            </a:avLst>
          </a:prstGeom>
          <a:solidFill>
            <a:srgbClr val="11502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A86BE1-81F9-540C-3BB5-040CAA4A403D}"/>
              </a:ext>
            </a:extLst>
          </p:cNvPr>
          <p:cNvSpPr txBox="1"/>
          <p:nvPr/>
        </p:nvSpPr>
        <p:spPr>
          <a:xfrm>
            <a:off x="818344" y="4774449"/>
            <a:ext cx="10150384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" dirty="0">
                <a:solidFill>
                  <a:srgbClr val="F5F8F6"/>
                </a:solidFill>
                <a:latin typeface="Century Gothic"/>
              </a:rPr>
              <a:t>Some of the trails at </a:t>
            </a:r>
            <a:r>
              <a:rPr lang="en" dirty="0" err="1">
                <a:solidFill>
                  <a:srgbClr val="F5F8F6"/>
                </a:solidFill>
                <a:latin typeface="Century Gothic"/>
              </a:rPr>
              <a:t>Taghkanic</a:t>
            </a:r>
            <a:r>
              <a:rPr lang="en" dirty="0">
                <a:solidFill>
                  <a:srgbClr val="F5F8F6"/>
                </a:solidFill>
                <a:latin typeface="Century Gothic"/>
              </a:rPr>
              <a:t> Community Forest are dirt, some are grassy, and others are leafy forest floor. I likely will be stepping over roots and rocks.</a:t>
            </a:r>
          </a:p>
          <a:p>
            <a:endParaRPr lang="en" dirty="0">
              <a:solidFill>
                <a:srgbClr val="F5F8F6"/>
              </a:solidFill>
              <a:latin typeface="Century Gothic"/>
            </a:endParaRPr>
          </a:p>
          <a:p>
            <a:r>
              <a:rPr lang="en" dirty="0">
                <a:solidFill>
                  <a:srgbClr val="F5F8F6"/>
                </a:solidFill>
                <a:latin typeface="Century Gothic"/>
              </a:rPr>
              <a:t>I will hear my </a:t>
            </a:r>
            <a:r>
              <a:rPr lang="en">
                <a:solidFill>
                  <a:srgbClr val="F5F8F6"/>
                </a:solidFill>
                <a:latin typeface="Century Gothic"/>
              </a:rPr>
              <a:t>footsteps make different sounds depending on the surface.</a:t>
            </a:r>
            <a:endParaRPr lang="en" dirty="0">
              <a:solidFill>
                <a:srgbClr val="F5F8F6"/>
              </a:solidFill>
              <a:latin typeface="Century Gothic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FCCAF0-5A26-B014-2A56-BF24B7B4EB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595" b="-595"/>
          <a:stretch>
            <a:fillRect/>
          </a:stretch>
        </p:blipFill>
        <p:spPr>
          <a:xfrm>
            <a:off x="11115418" y="155661"/>
            <a:ext cx="881516" cy="8815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353650A-11DE-DA26-2302-9C2DBD462D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0305" y="1233808"/>
            <a:ext cx="3577472" cy="23849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601160-3FA7-4CA7-2579-E9531A2D04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774463" y="1228974"/>
            <a:ext cx="3587137" cy="23849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5B5372-0CDC-B58D-8C93-D02C6862F5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104799" y="1233806"/>
            <a:ext cx="3577474" cy="238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277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7949125-12BB-74D6-EB8C-2B5EB88DA4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28181"/>
            <a:ext cx="12417287" cy="7286182"/>
          </a:xfrm>
          <a:prstGeom prst="rect">
            <a:avLst/>
          </a:prstGeom>
        </p:spPr>
      </p:pic>
      <p:sp>
        <p:nvSpPr>
          <p:cNvPr id="4" name="Google Shape;98;p18">
            <a:extLst>
              <a:ext uri="{FF2B5EF4-FFF2-40B4-BE49-F238E27FC236}">
                <a16:creationId xmlns:a16="http://schemas.microsoft.com/office/drawing/2014/main" id="{CE14EA28-0793-48FF-06E8-841D482502D8}"/>
              </a:ext>
            </a:extLst>
          </p:cNvPr>
          <p:cNvSpPr/>
          <p:nvPr/>
        </p:nvSpPr>
        <p:spPr>
          <a:xfrm>
            <a:off x="1652102" y="4402373"/>
            <a:ext cx="8887796" cy="1518570"/>
          </a:xfrm>
          <a:prstGeom prst="roundRect">
            <a:avLst>
              <a:gd name="adj" fmla="val 16667"/>
            </a:avLst>
          </a:prstGeom>
          <a:solidFill>
            <a:srgbClr val="11502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500" dirty="0">
              <a:latin typeface="Century Gothic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931F82-6C61-DAED-CC00-F46ACEF59B8D}"/>
              </a:ext>
            </a:extLst>
          </p:cNvPr>
          <p:cNvSpPr txBox="1"/>
          <p:nvPr/>
        </p:nvSpPr>
        <p:spPr>
          <a:xfrm>
            <a:off x="1982438" y="4653826"/>
            <a:ext cx="9319738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" sz="2000" dirty="0">
                <a:solidFill>
                  <a:srgbClr val="F5F8F6"/>
                </a:solidFill>
                <a:latin typeface="Century Gothic"/>
              </a:rPr>
              <a:t>The trails will lead me through the quiet forest.</a:t>
            </a:r>
          </a:p>
          <a:p>
            <a:endParaRPr lang="en-US" sz="2000" dirty="0">
              <a:solidFill>
                <a:srgbClr val="F5F8F6"/>
              </a:solidFill>
              <a:latin typeface="Century Gothic"/>
            </a:endParaRPr>
          </a:p>
          <a:p>
            <a:r>
              <a:rPr lang="en-US" sz="2000" dirty="0">
                <a:solidFill>
                  <a:srgbClr val="F5F8F6"/>
                </a:solidFill>
                <a:latin typeface="Century Gothic"/>
              </a:rPr>
              <a:t>There is a bench to rest my legs at Tim’s Woods.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AB21BA-6334-CB88-42C0-9B17E7DDE1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595" b="-595"/>
          <a:stretch>
            <a:fillRect/>
          </a:stretch>
        </p:blipFill>
        <p:spPr>
          <a:xfrm>
            <a:off x="10861418" y="286093"/>
            <a:ext cx="881516" cy="88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954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7;p19">
            <a:extLst>
              <a:ext uri="{FF2B5EF4-FFF2-40B4-BE49-F238E27FC236}">
                <a16:creationId xmlns:a16="http://schemas.microsoft.com/office/drawing/2014/main" id="{E5CF1E22-5D89-AA46-83CB-23289C3602C0}"/>
              </a:ext>
            </a:extLst>
          </p:cNvPr>
          <p:cNvSpPr/>
          <p:nvPr/>
        </p:nvSpPr>
        <p:spPr>
          <a:xfrm>
            <a:off x="1424496" y="4636547"/>
            <a:ext cx="8989500" cy="1741089"/>
          </a:xfrm>
          <a:prstGeom prst="roundRect">
            <a:avLst>
              <a:gd name="adj" fmla="val 16667"/>
            </a:avLst>
          </a:prstGeom>
          <a:solidFill>
            <a:srgbClr val="11502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3AFF83-6164-ED48-673C-BFCB1D311564}"/>
              </a:ext>
            </a:extLst>
          </p:cNvPr>
          <p:cNvSpPr txBox="1"/>
          <p:nvPr/>
        </p:nvSpPr>
        <p:spPr>
          <a:xfrm>
            <a:off x="1908044" y="4910580"/>
            <a:ext cx="8022278" cy="16004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" sz="2000" dirty="0">
                <a:solidFill>
                  <a:srgbClr val="F5F8F6"/>
                </a:solidFill>
                <a:latin typeface="Century Gothic"/>
              </a:rPr>
              <a:t>I will carry a</a:t>
            </a:r>
            <a:r>
              <a:rPr lang="en" sz="2000" dirty="0">
                <a:solidFill>
                  <a:schemeClr val="bg1">
                    <a:lumMod val="95000"/>
                  </a:schemeClr>
                </a:solidFill>
                <a:latin typeface="Century Gothic"/>
              </a:rPr>
              <a:t> </a:t>
            </a:r>
            <a:r>
              <a:rPr lang="en" sz="2000" dirty="0">
                <a:solidFill>
                  <a:schemeClr val="bg1">
                    <a:lumMod val="95000"/>
                  </a:schemeClr>
                </a:solidFill>
                <a:latin typeface="Century Gothic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map</a:t>
            </a:r>
            <a:r>
              <a:rPr lang="en" sz="2000" dirty="0">
                <a:solidFill>
                  <a:schemeClr val="bg1">
                    <a:lumMod val="95000"/>
                  </a:schemeClr>
                </a:solidFill>
                <a:latin typeface="Century Gothic"/>
              </a:rPr>
              <a:t> </a:t>
            </a:r>
            <a:r>
              <a:rPr lang="en" sz="2000" dirty="0">
                <a:solidFill>
                  <a:srgbClr val="F5F8F6"/>
                </a:solidFill>
                <a:latin typeface="Century Gothic"/>
              </a:rPr>
              <a:t>of </a:t>
            </a:r>
            <a:r>
              <a:rPr lang="en" sz="2000" dirty="0" err="1">
                <a:solidFill>
                  <a:srgbClr val="F5F8F6"/>
                </a:solidFill>
                <a:latin typeface="Century Gothic"/>
              </a:rPr>
              <a:t>Taghkanic</a:t>
            </a:r>
            <a:r>
              <a:rPr lang="en" sz="2000" dirty="0">
                <a:solidFill>
                  <a:srgbClr val="F5F8F6"/>
                </a:solidFill>
                <a:latin typeface="Century Gothic"/>
              </a:rPr>
              <a:t> Community Forest with me and I will look at it at during my walk. It will help me see where I am and where I am going. I will also use the signs to help me stay on the right trail.</a:t>
            </a:r>
            <a:endParaRPr lang="en-US" sz="2000" dirty="0">
              <a:latin typeface="Century Gothic"/>
            </a:endParaRPr>
          </a:p>
          <a:p>
            <a:pPr algn="l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8B4F95-C182-F61A-A254-1BD457712F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595" b="-595"/>
          <a:stretch>
            <a:fillRect/>
          </a:stretch>
        </p:blipFill>
        <p:spPr>
          <a:xfrm>
            <a:off x="11046770" y="224309"/>
            <a:ext cx="881516" cy="8815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6F7BAE-52A7-1E4C-7EB4-5C2BBB7DAA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205132" y="1051270"/>
            <a:ext cx="4013199" cy="26754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3A8C1B6-1A5C-14BB-835B-22ABA7C5FC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45698" y="1180367"/>
            <a:ext cx="3810000" cy="2540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C71C6BF-BA87-4F41-A84B-5A1EAE26C5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182" y="382403"/>
            <a:ext cx="2540001" cy="402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46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15;p20">
            <a:extLst>
              <a:ext uri="{FF2B5EF4-FFF2-40B4-BE49-F238E27FC236}">
                <a16:creationId xmlns:a16="http://schemas.microsoft.com/office/drawing/2014/main" id="{556A7E8D-528A-8433-9859-14E538C7B67A}"/>
              </a:ext>
            </a:extLst>
          </p:cNvPr>
          <p:cNvSpPr/>
          <p:nvPr/>
        </p:nvSpPr>
        <p:spPr>
          <a:xfrm>
            <a:off x="1541199" y="4574763"/>
            <a:ext cx="9113066" cy="1638116"/>
          </a:xfrm>
          <a:prstGeom prst="roundRect">
            <a:avLst>
              <a:gd name="adj" fmla="val 16667"/>
            </a:avLst>
          </a:prstGeom>
          <a:solidFill>
            <a:srgbClr val="11502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9589C7-E552-4179-1F86-047A5BA18E6C}"/>
              </a:ext>
            </a:extLst>
          </p:cNvPr>
          <p:cNvSpPr txBox="1"/>
          <p:nvPr/>
        </p:nvSpPr>
        <p:spPr>
          <a:xfrm>
            <a:off x="1867632" y="4848409"/>
            <a:ext cx="8454765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" dirty="0">
                <a:solidFill>
                  <a:srgbClr val="F5F8F6"/>
                </a:solidFill>
                <a:latin typeface="Century Gothic"/>
              </a:rPr>
              <a:t>When we are done exploring </a:t>
            </a:r>
            <a:r>
              <a:rPr lang="en" dirty="0" err="1">
                <a:solidFill>
                  <a:srgbClr val="F5F8F6"/>
                </a:solidFill>
                <a:latin typeface="Century Gothic"/>
              </a:rPr>
              <a:t>Taghkanic</a:t>
            </a:r>
            <a:r>
              <a:rPr lang="en" dirty="0">
                <a:solidFill>
                  <a:srgbClr val="F5F8F6"/>
                </a:solidFill>
                <a:latin typeface="Century Gothic"/>
              </a:rPr>
              <a:t> Community Forest, we will walk back to the parking lot and drive home. I will reflect on all the plants and animals that I saw or heard. I will also appreciate the fun time that I spent outside.</a:t>
            </a:r>
            <a:endParaRPr lang="en-US">
              <a:latin typeface="Century Gothic"/>
            </a:endParaRPr>
          </a:p>
          <a:p>
            <a:pPr algn="l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47FC1DB-0151-C02D-9708-A676798206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595" b="-595"/>
          <a:stretch>
            <a:fillRect/>
          </a:stretch>
        </p:blipFill>
        <p:spPr>
          <a:xfrm>
            <a:off x="11115418" y="203715"/>
            <a:ext cx="881516" cy="8815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D0DFAA8-9A84-8CEA-0998-E73A1D0BDC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908" y="1307950"/>
            <a:ext cx="4345106" cy="28967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ADE14A-391C-DD33-5223-7D7121DCC3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21409" y="1122852"/>
            <a:ext cx="3741997" cy="256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42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23;p21">
            <a:extLst>
              <a:ext uri="{FF2B5EF4-FFF2-40B4-BE49-F238E27FC236}">
                <a16:creationId xmlns:a16="http://schemas.microsoft.com/office/drawing/2014/main" id="{E0226ACE-EDE1-DA04-4890-B544673F3579}"/>
              </a:ext>
            </a:extLst>
          </p:cNvPr>
          <p:cNvSpPr/>
          <p:nvPr/>
        </p:nvSpPr>
        <p:spPr>
          <a:xfrm>
            <a:off x="1623577" y="2169226"/>
            <a:ext cx="3889240" cy="3590721"/>
          </a:xfrm>
          <a:prstGeom prst="roundRect">
            <a:avLst>
              <a:gd name="adj" fmla="val 16667"/>
            </a:avLst>
          </a:prstGeom>
          <a:solidFill>
            <a:srgbClr val="115028"/>
          </a:solidFill>
          <a:ln w="9525" cap="flat" cmpd="sng">
            <a:solidFill>
              <a:srgbClr val="1150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0650" lvl="0" algn="l" rtl="0">
              <a:lnSpc>
                <a:spcPts val="1800"/>
              </a:lnSpc>
            </a:pPr>
            <a:r>
              <a:rPr lang="en-US" sz="1700" b="0" i="0" u="none" strike="noStrike" baseline="0">
                <a:solidFill>
                  <a:srgbClr val="F5F8F6"/>
                </a:solidFill>
                <a:latin typeface="Century Gothic"/>
                <a:ea typeface="Arial"/>
                <a:cs typeface="Arial"/>
              </a:rPr>
              <a:t>There are no restrooms or trash cans </a:t>
            </a:r>
            <a:r>
              <a:rPr lang="en-US" sz="1700" b="0" i="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​</a:t>
            </a:r>
            <a:endParaRPr lang="en-US"/>
          </a:p>
          <a:p>
            <a:pPr marL="120650">
              <a:lnSpc>
                <a:spcPts val="1800"/>
              </a:lnSpc>
            </a:pPr>
            <a:endParaRPr lang="en-US" sz="1700" dirty="0">
              <a:latin typeface="Century Gothic"/>
            </a:endParaRPr>
          </a:p>
          <a:p>
            <a:pPr marL="120650" lvl="0" algn="l" rtl="0">
              <a:lnSpc>
                <a:spcPts val="1800"/>
              </a:lnSpc>
            </a:pPr>
            <a:r>
              <a:rPr lang="en-US" sz="1700" b="0" i="0" u="none" strike="noStrike" baseline="0">
                <a:solidFill>
                  <a:srgbClr val="F5F8F6"/>
                </a:solidFill>
                <a:latin typeface="Century Gothic"/>
                <a:ea typeface="Arial"/>
                <a:cs typeface="Arial"/>
              </a:rPr>
              <a:t>Dogs should be leashed at all times</a:t>
            </a:r>
            <a:r>
              <a:rPr lang="en-US" sz="1700" b="0" i="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​</a:t>
            </a:r>
          </a:p>
          <a:p>
            <a:pPr marL="457200" indent="-336550">
              <a:lnSpc>
                <a:spcPts val="1800"/>
              </a:lnSpc>
              <a:buFont typeface="Century Gothic,Sans-Serif"/>
              <a:buChar char="●"/>
            </a:pPr>
            <a:endParaRPr lang="en-US" sz="1700" dirty="0">
              <a:solidFill>
                <a:srgbClr val="F5F8F6"/>
              </a:solidFill>
              <a:latin typeface="Century Gothic"/>
            </a:endParaRPr>
          </a:p>
          <a:p>
            <a:pPr marL="120650" lvl="0" algn="l">
              <a:lnSpc>
                <a:spcPts val="1800"/>
              </a:lnSpc>
            </a:pPr>
            <a:r>
              <a:rPr lang="en-US" sz="1700" b="0" i="0" u="none" strike="noStrike" baseline="0">
                <a:solidFill>
                  <a:srgbClr val="F5F8F6"/>
                </a:solidFill>
                <a:latin typeface="Century Gothic"/>
                <a:ea typeface="Arial"/>
                <a:cs typeface="Arial"/>
              </a:rPr>
              <a:t>Be sure to check for ticks after your visit </a:t>
            </a:r>
            <a:r>
              <a:rPr lang="en-US" sz="1700" b="0" i="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​</a:t>
            </a:r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Google Shape;125;p21">
            <a:extLst>
              <a:ext uri="{FF2B5EF4-FFF2-40B4-BE49-F238E27FC236}">
                <a16:creationId xmlns:a16="http://schemas.microsoft.com/office/drawing/2014/main" id="{28E0EF10-ED5A-F659-42A9-D7A8BD7BA762}"/>
              </a:ext>
            </a:extLst>
          </p:cNvPr>
          <p:cNvSpPr/>
          <p:nvPr/>
        </p:nvSpPr>
        <p:spPr>
          <a:xfrm>
            <a:off x="1626980" y="538942"/>
            <a:ext cx="8907478" cy="1281143"/>
          </a:xfrm>
          <a:prstGeom prst="roundRect">
            <a:avLst>
              <a:gd name="adj" fmla="val 16667"/>
            </a:avLst>
          </a:prstGeom>
          <a:solidFill>
            <a:srgbClr val="11502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292532-A818-D5BA-DAA8-405E68E37FD6}"/>
              </a:ext>
            </a:extLst>
          </p:cNvPr>
          <p:cNvSpPr txBox="1"/>
          <p:nvPr/>
        </p:nvSpPr>
        <p:spPr>
          <a:xfrm>
            <a:off x="2458139" y="834016"/>
            <a:ext cx="7274009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" sz="3800" b="1">
                <a:solidFill>
                  <a:srgbClr val="F5F8F6"/>
                </a:solidFill>
                <a:latin typeface="Century Gothic"/>
              </a:rPr>
              <a:t>Additional Info for Caregivers</a:t>
            </a:r>
            <a:endParaRPr lang="en-US" sz="3800">
              <a:latin typeface="Century Gothic"/>
            </a:endParaRPr>
          </a:p>
          <a:p>
            <a:pPr algn="l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3CE357-B5E6-6B64-2132-CF45A37D442B}"/>
              </a:ext>
            </a:extLst>
          </p:cNvPr>
          <p:cNvSpPr txBox="1"/>
          <p:nvPr/>
        </p:nvSpPr>
        <p:spPr>
          <a:xfrm>
            <a:off x="2190410" y="2416302"/>
            <a:ext cx="274319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" sz="2200" b="1">
                <a:solidFill>
                  <a:srgbClr val="F5F8F6"/>
                </a:solidFill>
                <a:latin typeface="Century Gothic"/>
              </a:rPr>
              <a:t>Public Lands FAQs:</a:t>
            </a:r>
            <a:endParaRPr lang="en-US" sz="2200">
              <a:latin typeface="Century Gothic"/>
            </a:endParaRPr>
          </a:p>
          <a:p>
            <a:pPr algn="l"/>
            <a:endParaRPr lang="en-US" dirty="0"/>
          </a:p>
        </p:txBody>
      </p:sp>
      <p:sp>
        <p:nvSpPr>
          <p:cNvPr id="9" name="Google Shape;127;p21">
            <a:extLst>
              <a:ext uri="{FF2B5EF4-FFF2-40B4-BE49-F238E27FC236}">
                <a16:creationId xmlns:a16="http://schemas.microsoft.com/office/drawing/2014/main" id="{B75D5AC1-471E-C7FA-5CE8-7000A14BFD42}"/>
              </a:ext>
            </a:extLst>
          </p:cNvPr>
          <p:cNvSpPr/>
          <p:nvPr/>
        </p:nvSpPr>
        <p:spPr>
          <a:xfrm>
            <a:off x="6408054" y="2169227"/>
            <a:ext cx="4129510" cy="3583856"/>
          </a:xfrm>
          <a:prstGeom prst="roundRect">
            <a:avLst>
              <a:gd name="adj" fmla="val 16667"/>
            </a:avLst>
          </a:prstGeom>
          <a:solidFill>
            <a:srgbClr val="11502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0650">
              <a:buSzPts val="1700"/>
            </a:pPr>
            <a:endParaRPr lang="en" sz="1700" dirty="0">
              <a:solidFill>
                <a:srgbClr val="F5F8F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20650">
              <a:buSzPts val="1700"/>
            </a:pPr>
            <a:endParaRPr lang="en" sz="1700" dirty="0">
              <a:solidFill>
                <a:srgbClr val="F5F8F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20650">
              <a:buSzPts val="1700"/>
            </a:pPr>
            <a:r>
              <a:rPr lang="en" sz="1700" dirty="0">
                <a:solidFill>
                  <a:srgbClr val="F5F8F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Kayaks are free and located on site. Please fill out this </a:t>
            </a:r>
            <a:r>
              <a:rPr lang="en" sz="1700" dirty="0">
                <a:solidFill>
                  <a:schemeClr val="bg1">
                    <a:lumMod val="9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form</a:t>
            </a:r>
            <a:r>
              <a:rPr lang="en" sz="1700" dirty="0">
                <a:solidFill>
                  <a:srgbClr val="F5F8F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 use them. </a:t>
            </a:r>
            <a:endParaRPr lang="en" sz="1700" dirty="0">
              <a:solidFill>
                <a:srgbClr val="F5F8F6"/>
              </a:solidFill>
              <a:latin typeface="Century Gothic"/>
              <a:ea typeface="Century Gothic"/>
              <a:cs typeface="Century Gothic"/>
            </a:endParaRPr>
          </a:p>
          <a:p>
            <a:pPr marL="120650">
              <a:buSzPts val="1700"/>
            </a:pPr>
            <a:endParaRPr lang="en" sz="1700" dirty="0">
              <a:solidFill>
                <a:srgbClr val="F5F8F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20650" lvl="0" algn="l" rtl="0">
              <a:spcBef>
                <a:spcPts val="0"/>
              </a:spcBef>
              <a:spcAft>
                <a:spcPts val="0"/>
              </a:spcAft>
              <a:buClr>
                <a:srgbClr val="F5F8F6"/>
              </a:buClr>
              <a:buSzPts val="1700"/>
            </a:pPr>
            <a:r>
              <a:rPr lang="en" sz="1700" dirty="0">
                <a:solidFill>
                  <a:srgbClr val="F5F8F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Listen for birds in the forest, especially in springtime</a:t>
            </a:r>
            <a:endParaRPr sz="1700" dirty="0">
              <a:solidFill>
                <a:srgbClr val="F5F8F6"/>
              </a:solidFill>
              <a:latin typeface="Century Gothic"/>
              <a:ea typeface="Century Gothic"/>
              <a:cs typeface="Century Gothic"/>
            </a:endParaRPr>
          </a:p>
          <a:p>
            <a:pPr marL="120650">
              <a:buSzPts val="1700"/>
            </a:pPr>
            <a:endParaRPr lang="en" sz="1700" dirty="0">
              <a:solidFill>
                <a:srgbClr val="F5F8F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20650">
              <a:buClr>
                <a:srgbClr val="F5F8F6"/>
              </a:buClr>
              <a:buSzPts val="1700"/>
            </a:pPr>
            <a:r>
              <a:rPr lang="en" sz="1700" dirty="0">
                <a:solidFill>
                  <a:srgbClr val="F5F8F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Look for fro</a:t>
            </a:r>
            <a:r>
              <a:rPr lang="en" sz="1700" dirty="0">
                <a:solidFill>
                  <a:srgbClr val="F5F8F6"/>
                </a:solidFill>
                <a:latin typeface="Century Gothic"/>
                <a:ea typeface="Century Gothic"/>
                <a:cs typeface="Century Gothic"/>
              </a:rPr>
              <a:t>gs</a:t>
            </a:r>
            <a:r>
              <a:rPr lang="en" sz="1700" dirty="0">
                <a:solidFill>
                  <a:srgbClr val="F5F8F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and other amphibians by the lake in the spring and summer.</a:t>
            </a:r>
            <a:endParaRPr lang="en" sz="1700" dirty="0">
              <a:solidFill>
                <a:srgbClr val="F5F8F6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36238F-D475-4895-A393-78684CC209DA}"/>
              </a:ext>
            </a:extLst>
          </p:cNvPr>
          <p:cNvSpPr txBox="1"/>
          <p:nvPr/>
        </p:nvSpPr>
        <p:spPr>
          <a:xfrm>
            <a:off x="7258391" y="2416302"/>
            <a:ext cx="274319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" sz="2200" b="1" dirty="0">
                <a:solidFill>
                  <a:srgbClr val="F5F8F6"/>
                </a:solidFill>
                <a:latin typeface="Century Gothic"/>
              </a:rPr>
              <a:t>Ways to Engage:</a:t>
            </a:r>
            <a:endParaRPr lang="en-US" sz="2200" dirty="0">
              <a:latin typeface="Century Gothic"/>
            </a:endParaRPr>
          </a:p>
          <a:p>
            <a:pPr algn="l"/>
            <a:endParaRPr lang="en-US" dirty="0"/>
          </a:p>
        </p:txBody>
      </p:sp>
      <p:pic>
        <p:nvPicPr>
          <p:cNvPr id="16" name="Picture 15" descr="A logo of a land conservancy&#10;&#10;AI-generated content may be incorrect.">
            <a:extLst>
              <a:ext uri="{FF2B5EF4-FFF2-40B4-BE49-F238E27FC236}">
                <a16:creationId xmlns:a16="http://schemas.microsoft.com/office/drawing/2014/main" id="{F65C12E7-F6EF-7004-46C7-35B557BE19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595" b="-595"/>
          <a:stretch>
            <a:fillRect/>
          </a:stretch>
        </p:blipFill>
        <p:spPr>
          <a:xfrm>
            <a:off x="11053634" y="5750526"/>
            <a:ext cx="881516" cy="88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297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276</TotalTime>
  <Words>429</Words>
  <Application>Microsoft Office PowerPoint</Application>
  <PresentationFormat>Widescreen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Century Gothic</vt:lpstr>
      <vt:lpstr>Century Gothic,Sans-Serif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Lauren McClure</dc:creator>
  <cp:lastModifiedBy>Lauren McClure</cp:lastModifiedBy>
  <cp:revision>295</cp:revision>
  <dcterms:created xsi:type="dcterms:W3CDTF">2026-07-29T17:07:48Z</dcterms:created>
  <dcterms:modified xsi:type="dcterms:W3CDTF">2026-08-20T18:41:00Z</dcterms:modified>
</cp:coreProperties>
</file>